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5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14.xml"/>
  <Override ContentType="application/vnd.openxmlformats-officedocument.presentationml.slideMaster+xml" PartName="/ppt/slideMasters/slideMaster17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6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14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7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1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8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6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5" r:id="rId4"/>
    <p:sldMasterId id="2147483666" r:id="rId5"/>
    <p:sldMasterId id="2147483667" r:id="rId6"/>
    <p:sldMasterId id="2147483668" r:id="rId7"/>
    <p:sldMasterId id="2147483669" r:id="rId8"/>
    <p:sldMasterId id="2147483670" r:id="rId9"/>
    <p:sldMasterId id="2147483671" r:id="rId10"/>
    <p:sldMasterId id="2147483672" r:id="rId11"/>
    <p:sldMasterId id="2147483673" r:id="rId12"/>
    <p:sldMasterId id="2147483674" r:id="rId13"/>
    <p:sldMasterId id="2147483675" r:id="rId14"/>
    <p:sldMasterId id="2147483676" r:id="rId15"/>
    <p:sldMasterId id="2147483677" r:id="rId16"/>
    <p:sldMasterId id="2147483678" r:id="rId17"/>
    <p:sldMasterId id="2147483679" r:id="rId18"/>
    <p:sldMasterId id="2147483680" r:id="rId19"/>
    <p:sldMasterId id="2147483681" r:id="rId20"/>
  </p:sldMasterIdLst>
  <p:notesMasterIdLst>
    <p:notesMasterId r:id="rId21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Master" Target="slideMasters/slideMaster17.xml"/><Relationship Id="rId22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24" Type="http://schemas.openxmlformats.org/officeDocument/2006/relationships/slide" Target="slides/slide3.xml"/><Relationship Id="rId23" Type="http://schemas.openxmlformats.org/officeDocument/2006/relationships/slide" Target="slides/slide2.xml"/><Relationship Id="rId1" Type="http://schemas.openxmlformats.org/officeDocument/2006/relationships/theme" Target="theme/theme1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5.xml"/><Relationship Id="rId25" Type="http://schemas.openxmlformats.org/officeDocument/2006/relationships/slide" Target="slides/slide4.xml"/><Relationship Id="rId28" Type="http://schemas.openxmlformats.org/officeDocument/2006/relationships/slide" Target="slides/slide7.xml"/><Relationship Id="rId27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8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0.xml"/><Relationship Id="rId30" Type="http://schemas.openxmlformats.org/officeDocument/2006/relationships/slide" Target="slides/slide9.xml"/><Relationship Id="rId11" Type="http://schemas.openxmlformats.org/officeDocument/2006/relationships/slideMaster" Target="slideMasters/slideMaster8.xml"/><Relationship Id="rId33" Type="http://schemas.openxmlformats.org/officeDocument/2006/relationships/slide" Target="slides/slide12.xml"/><Relationship Id="rId10" Type="http://schemas.openxmlformats.org/officeDocument/2006/relationships/slideMaster" Target="slideMasters/slideMaster7.xml"/><Relationship Id="rId32" Type="http://schemas.openxmlformats.org/officeDocument/2006/relationships/slide" Target="slides/slide11.xml"/><Relationship Id="rId13" Type="http://schemas.openxmlformats.org/officeDocument/2006/relationships/slideMaster" Target="slideMasters/slideMaster10.xml"/><Relationship Id="rId35" Type="http://schemas.openxmlformats.org/officeDocument/2006/relationships/slide" Target="slides/slide14.xml"/><Relationship Id="rId12" Type="http://schemas.openxmlformats.org/officeDocument/2006/relationships/slideMaster" Target="slideMasters/slideMaster9.xml"/><Relationship Id="rId34" Type="http://schemas.openxmlformats.org/officeDocument/2006/relationships/slide" Target="slides/slide13.xml"/><Relationship Id="rId15" Type="http://schemas.openxmlformats.org/officeDocument/2006/relationships/slideMaster" Target="slideMasters/slideMaster12.xml"/><Relationship Id="rId37" Type="http://schemas.openxmlformats.org/officeDocument/2006/relationships/slide" Target="slides/slide16.xml"/><Relationship Id="rId14" Type="http://schemas.openxmlformats.org/officeDocument/2006/relationships/slideMaster" Target="slideMasters/slideMaster11.xml"/><Relationship Id="rId36" Type="http://schemas.openxmlformats.org/officeDocument/2006/relationships/slide" Target="slides/slide15.xml"/><Relationship Id="rId17" Type="http://schemas.openxmlformats.org/officeDocument/2006/relationships/slideMaster" Target="slideMasters/slideMaster14.xml"/><Relationship Id="rId39" Type="http://schemas.openxmlformats.org/officeDocument/2006/relationships/slide" Target="slides/slide18.xml"/><Relationship Id="rId16" Type="http://schemas.openxmlformats.org/officeDocument/2006/relationships/slideMaster" Target="slideMasters/slideMaster13.xml"/><Relationship Id="rId38" Type="http://schemas.openxmlformats.org/officeDocument/2006/relationships/slide" Target="slides/slide17.xml"/><Relationship Id="rId19" Type="http://schemas.openxmlformats.org/officeDocument/2006/relationships/slideMaster" Target="slideMasters/slideMaster16.xml"/><Relationship Id="rId18" Type="http://schemas.openxmlformats.org/officeDocument/2006/relationships/slideMaster" Target="slideMasters/slideMaster1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37391e1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737391e1d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37391e1d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737391e1d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37391e1d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737391e1d2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37391e1d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737391e1d2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37391e1d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737391e1d2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37391e1d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37391e1d2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37391e1d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737391e1d2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37391e1d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737391e1d2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37391e1d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737391e1d2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600200" y="2492375"/>
            <a:ext cx="6762749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600201" y="3966882"/>
            <a:ext cx="676274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79464" y="590550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4693023" y="739588"/>
            <a:ext cx="3657600" cy="530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80" name="Google Shape;180;p24"/>
          <p:cNvSpPr txBox="1"/>
          <p:nvPr>
            <p:ph idx="2" type="body"/>
          </p:nvPr>
        </p:nvSpPr>
        <p:spPr>
          <a:xfrm>
            <a:off x="779464" y="1816100"/>
            <a:ext cx="3657600" cy="3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1" name="Google Shape;181;p24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886200" y="533400"/>
            <a:ext cx="4476750" cy="1252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886124" y="1828800"/>
            <a:ext cx="4474539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5" name="Google Shape;195;p26"/>
          <p:cNvSpPr/>
          <p:nvPr>
            <p:ph idx="2" type="pic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fmla="val 17325" name="adj"/>
            </a:avLst>
          </a:prstGeom>
          <a:blipFill rotWithShape="0">
            <a:blip r:embed="rId2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6" name="Google Shape;196;p26"/>
          <p:cNvSpPr txBox="1"/>
          <p:nvPr>
            <p:ph idx="10" type="dt"/>
          </p:nvPr>
        </p:nvSpPr>
        <p:spPr>
          <a:xfrm>
            <a:off x="38862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1" type="ftr"/>
          </p:nvPr>
        </p:nvSpPr>
        <p:spPr>
          <a:xfrm>
            <a:off x="5867400" y="6288087"/>
            <a:ext cx="26765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, Alt." type="picTx">
  <p:cSld name="PICTURE_WITH_CAPTION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4710953" y="533400"/>
            <a:ext cx="3657600" cy="1252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8"/>
          <p:cNvSpPr/>
          <p:nvPr>
            <p:ph idx="2" type="pic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rotWithShape="0">
            <a:blip r:embed="rId2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4710412" y="1828800"/>
            <a:ext cx="36576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11" name="Google Shape;211;p28"/>
          <p:cNvSpPr txBox="1"/>
          <p:nvPr>
            <p:ph idx="10" type="dt"/>
          </p:nvPr>
        </p:nvSpPr>
        <p:spPr>
          <a:xfrm>
            <a:off x="381000" y="6288087"/>
            <a:ext cx="1865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11" type="ftr"/>
          </p:nvPr>
        </p:nvSpPr>
        <p:spPr>
          <a:xfrm>
            <a:off x="3325812" y="6288087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above Caption" type="picTx">
  <p:cSld name="PICTURE_WITH_CAPTION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808038" y="3778624"/>
            <a:ext cx="7560515" cy="11026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0"/>
          <p:cNvSpPr/>
          <p:nvPr>
            <p:ph idx="2" type="pic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fmla="val 7476" name="adj"/>
            </a:avLst>
          </a:prstGeom>
          <a:blipFill rotWithShape="0">
            <a:blip r:embed="rId2">
              <a:alphaModFix/>
            </a:blip>
            <a:stretch>
              <a:fillRect b="0" l="0" r="0" t="0"/>
            </a:stretch>
          </a:blip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808034" y="4827493"/>
            <a:ext cx="7559977" cy="1220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6" name="Google Shape;226;p30"/>
          <p:cNvSpPr txBox="1"/>
          <p:nvPr>
            <p:ph idx="10" type="dt"/>
          </p:nvPr>
        </p:nvSpPr>
        <p:spPr>
          <a:xfrm>
            <a:off x="381000" y="6288087"/>
            <a:ext cx="1865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11" type="ftr"/>
          </p:nvPr>
        </p:nvSpPr>
        <p:spPr>
          <a:xfrm>
            <a:off x="3325812" y="6288087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 rot="5400000">
            <a:off x="2466975" y="141288"/>
            <a:ext cx="4208462" cy="7583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 rot="5400000">
            <a:off x="5373267" y="2734843"/>
            <a:ext cx="5268912" cy="135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 rot="5400000">
            <a:off x="1230313" y="328613"/>
            <a:ext cx="5268911" cy="617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9pPr>
          </a:lstStyle>
          <a:p/>
        </p:txBody>
      </p:sp>
      <p:sp>
        <p:nvSpPr>
          <p:cNvPr id="254" name="Google Shape;254;p34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4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1600200" y="2492375"/>
            <a:ext cx="6762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600201" y="3966882"/>
            <a:ext cx="6762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04225" y="219075"/>
            <a:ext cx="49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381000" y="6288087"/>
            <a:ext cx="18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305175" y="6288087"/>
            <a:ext cx="5238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779463" y="2591360"/>
            <a:ext cx="7583487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779463" y="3950354"/>
            <a:ext cx="758348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4688541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779463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2"/>
          <p:cNvSpPr txBox="1"/>
          <p:nvPr>
            <p:ph idx="2" type="body"/>
          </p:nvPr>
        </p:nvSpPr>
        <p:spPr>
          <a:xfrm>
            <a:off x="779463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9pPr>
          </a:lstStyle>
          <a:p/>
        </p:txBody>
      </p:sp>
      <p:sp>
        <p:nvSpPr>
          <p:cNvPr id="91" name="Google Shape;91;p12"/>
          <p:cNvSpPr txBox="1"/>
          <p:nvPr>
            <p:ph idx="3" type="body"/>
          </p:nvPr>
        </p:nvSpPr>
        <p:spPr>
          <a:xfrm>
            <a:off x="4705350" y="1438835"/>
            <a:ext cx="3657600" cy="7898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12"/>
          <p:cNvSpPr txBox="1"/>
          <p:nvPr>
            <p:ph idx="4" type="body"/>
          </p:nvPr>
        </p:nvSpPr>
        <p:spPr>
          <a:xfrm>
            <a:off x="4705350" y="2362199"/>
            <a:ext cx="3657600" cy="3686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9pPr>
          </a:lstStyle>
          <a:p/>
        </p:txBody>
      </p:sp>
      <p:sp>
        <p:nvSpPr>
          <p:cNvPr id="93" name="Google Shape;93;p12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ntent, Top and Bottom">
  <p:cSld name="2 Content, Top and Bottom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779462" y="1828801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07" name="Google Shape;107;p14"/>
          <p:cNvSpPr txBox="1"/>
          <p:nvPr>
            <p:ph idx="2" type="body"/>
          </p:nvPr>
        </p:nvSpPr>
        <p:spPr>
          <a:xfrm>
            <a:off x="779462" y="3991816"/>
            <a:ext cx="758507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08" name="Google Shape;108;p14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ntent">
  <p:cSld name="3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23" name="Google Shape;123;p16"/>
          <p:cNvSpPr txBox="1"/>
          <p:nvPr>
            <p:ph idx="3" type="body"/>
          </p:nvPr>
        </p:nvSpPr>
        <p:spPr>
          <a:xfrm>
            <a:off x="779462" y="1828800"/>
            <a:ext cx="36576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24" name="Google Shape;124;p16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ntent">
  <p:cSld name="4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77946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77946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39" name="Google Shape;139;p18"/>
          <p:cNvSpPr txBox="1"/>
          <p:nvPr>
            <p:ph idx="3" type="body"/>
          </p:nvPr>
        </p:nvSpPr>
        <p:spPr>
          <a:xfrm>
            <a:off x="4710953" y="1828801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40" name="Google Shape;140;p18"/>
          <p:cNvSpPr txBox="1"/>
          <p:nvPr>
            <p:ph idx="4" type="body"/>
          </p:nvPr>
        </p:nvSpPr>
        <p:spPr>
          <a:xfrm>
            <a:off x="4710953" y="3991816"/>
            <a:ext cx="3657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Char char="⚫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/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7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3" Type="http://schemas.openxmlformats.org/officeDocument/2006/relationships/theme" Target="../theme/theme8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12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14.xml"/></Relationships>
</file>

<file path=ppt/slideMasters/_rels/slideMaster1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1.xml"/></Relationships>
</file>

<file path=ppt/slideMasters/_rels/slideMaster14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3" Type="http://schemas.openxmlformats.org/officeDocument/2006/relationships/theme" Target="../theme/theme3.xml"/></Relationships>
</file>

<file path=ppt/slideMasters/_rels/slideMaster15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<Relationship Id="rId3" Type="http://schemas.openxmlformats.org/officeDocument/2006/relationships/theme" Target="../theme/theme15.xml"/></Relationships>
</file>

<file path=ppt/slideMasters/_rels/slideMaster16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13.xml"/></Relationships>
</file>

<file path=ppt/slideMasters/_rels/slideMaster17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theme" Target="../theme/theme1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10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theme" Target="../theme/theme9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5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3" Type="http://schemas.openxmlformats.org/officeDocument/2006/relationships/theme" Target="../theme/theme6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3" Type="http://schemas.openxmlformats.org/officeDocument/2006/relationships/theme" Target="../theme/theme18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3" Type="http://schemas.openxmlformats.org/officeDocument/2006/relationships/theme" Target="../theme/theme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TitleSlide.png"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146" name="Google Shape;146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159" name="Google Shape;159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Caption.png" id="171" name="Google Shape;171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PictureCaption.png" id="186" name="Google Shape;186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49262" y="187325"/>
            <a:ext cx="8535987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9" name="Google Shape;189;p25"/>
          <p:cNvSpPr txBox="1"/>
          <p:nvPr>
            <p:ph idx="10" type="dt"/>
          </p:nvPr>
        </p:nvSpPr>
        <p:spPr>
          <a:xfrm>
            <a:off x="38862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11" type="ftr"/>
          </p:nvPr>
        </p:nvSpPr>
        <p:spPr>
          <a:xfrm>
            <a:off x="5867400" y="6288087"/>
            <a:ext cx="26765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PictureCaption-Extras.png" id="201" name="Google Shape;201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10" type="dt"/>
          </p:nvPr>
        </p:nvSpPr>
        <p:spPr>
          <a:xfrm>
            <a:off x="381000" y="6288087"/>
            <a:ext cx="1865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11" type="ftr"/>
          </p:nvPr>
        </p:nvSpPr>
        <p:spPr>
          <a:xfrm>
            <a:off x="3325812" y="6288087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PictureCaption-Extras.png" id="216" name="Google Shape;216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10" type="dt"/>
          </p:nvPr>
        </p:nvSpPr>
        <p:spPr>
          <a:xfrm>
            <a:off x="381000" y="6288087"/>
            <a:ext cx="1865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11" type="ftr"/>
          </p:nvPr>
        </p:nvSpPr>
        <p:spPr>
          <a:xfrm>
            <a:off x="3325812" y="6288087"/>
            <a:ext cx="52181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231" name="Google Shape;231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4" name="Google Shape;234;p31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5" name="Google Shape;235;p31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245" name="Google Shape;245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8" name="Google Shape;248;p33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9" name="Google Shape;249;p33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21" name="Google Shape;21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SectionHeader.png" id="48" name="Google Shape;48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62" name="Google Shape;62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77" name="Google Shape;77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1"/>
          <p:cNvCxnSpPr/>
          <p:nvPr/>
        </p:nvCxnSpPr>
        <p:spPr>
          <a:xfrm>
            <a:off x="874712" y="2286000"/>
            <a:ext cx="3562350" cy="15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9" name="Google Shape;79;p11"/>
          <p:cNvCxnSpPr/>
          <p:nvPr/>
        </p:nvCxnSpPr>
        <p:spPr>
          <a:xfrm>
            <a:off x="4816475" y="2286000"/>
            <a:ext cx="3565525" cy="15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80" name="Google Shape;80;p11"/>
          <p:cNvCxnSpPr/>
          <p:nvPr/>
        </p:nvCxnSpPr>
        <p:spPr>
          <a:xfrm>
            <a:off x="874712" y="2286000"/>
            <a:ext cx="3562350" cy="15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81" name="Google Shape;81;p11"/>
          <p:cNvCxnSpPr/>
          <p:nvPr/>
        </p:nvCxnSpPr>
        <p:spPr>
          <a:xfrm>
            <a:off x="4816475" y="2286000"/>
            <a:ext cx="3565525" cy="158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2" name="Google Shape;82;p11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98" name="Google Shape;98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113" name="Google Shape;11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190500" y="190500"/>
            <a:ext cx="8764587" cy="6478587"/>
          </a:xfrm>
          <a:custGeom>
            <a:rect b="b" l="l" r="r" t="t"/>
            <a:pathLst>
              <a:path extrusionOk="0" h="6478588" w="8764588">
                <a:moveTo>
                  <a:pt x="610024" y="0"/>
                </a:moveTo>
                <a:lnTo>
                  <a:pt x="8764588" y="0"/>
                </a:lnTo>
                <a:lnTo>
                  <a:pt x="8764588" y="0"/>
                </a:lnTo>
                <a:lnTo>
                  <a:pt x="8764588" y="5868564"/>
                </a:lnTo>
                <a:cubicBezTo>
                  <a:pt x="8764588" y="6205471"/>
                  <a:pt x="8491471" y="6478588"/>
                  <a:pt x="8154564" y="6478588"/>
                </a:cubicBezTo>
                <a:lnTo>
                  <a:pt x="0" y="6478588"/>
                </a:lnTo>
                <a:lnTo>
                  <a:pt x="0" y="6478588"/>
                </a:lnTo>
                <a:lnTo>
                  <a:pt x="0" y="610024"/>
                </a:lnTo>
                <a:cubicBezTo>
                  <a:pt x="0" y="273117"/>
                  <a:pt x="273117" y="0"/>
                  <a:pt x="610024" y="0"/>
                </a:cubicBezTo>
                <a:close/>
              </a:path>
            </a:pathLst>
          </a:custGeom>
          <a:gradFill>
            <a:gsLst>
              <a:gs pos="0">
                <a:srgbClr val="38ABED"/>
              </a:gs>
              <a:gs pos="16999">
                <a:srgbClr val="38ABED"/>
              </a:gs>
              <a:gs pos="100000">
                <a:srgbClr val="38ABE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Overlay-ContentSlides.png" id="129" name="Google Shape;129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187325"/>
            <a:ext cx="8828087" cy="648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  <a:defRPr b="0" i="0" sz="2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0" type="dt"/>
          </p:nvPr>
        </p:nvSpPr>
        <p:spPr>
          <a:xfrm>
            <a:off x="381000" y="6288087"/>
            <a:ext cx="18875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1" type="ftr"/>
          </p:nvPr>
        </p:nvSpPr>
        <p:spPr>
          <a:xfrm>
            <a:off x="3305175" y="6288087"/>
            <a:ext cx="52387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04225" y="219075"/>
            <a:ext cx="4937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  <a:defRPr b="0" i="0" sz="1200" u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ctrTitle"/>
          </p:nvPr>
        </p:nvSpPr>
        <p:spPr>
          <a:xfrm>
            <a:off x="788987" y="2492375"/>
            <a:ext cx="757396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</a:pPr>
            <a:r>
              <a:rPr b="0" i="0" lang="en-US" sz="44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Tópicos em Ecologia Aplicada</a:t>
            </a:r>
            <a:br>
              <a:rPr b="0" i="0" lang="en-US" sz="44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44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Análises de Censos</a:t>
            </a:r>
            <a:endParaRPr/>
          </a:p>
        </p:txBody>
      </p:sp>
      <p:sp>
        <p:nvSpPr>
          <p:cNvPr id="262" name="Google Shape;262;p35"/>
          <p:cNvSpPr txBox="1"/>
          <p:nvPr>
            <p:ph idx="1" type="subTitle"/>
          </p:nvPr>
        </p:nvSpPr>
        <p:spPr>
          <a:xfrm>
            <a:off x="1600200" y="3967162"/>
            <a:ext cx="67627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US" sz="1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PG Ecologia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US" sz="1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26 out 2011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ctrTitle"/>
          </p:nvPr>
        </p:nvSpPr>
        <p:spPr>
          <a:xfrm>
            <a:off x="788987" y="2492375"/>
            <a:ext cx="75741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</a:pPr>
            <a:r>
              <a:rPr b="0" i="0" lang="en-US" sz="44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Tópicos em Ecologia Aplicada</a:t>
            </a:r>
            <a:br>
              <a:rPr b="0" i="0" lang="en-US" sz="44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44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Análises de Populações</a:t>
            </a:r>
            <a:br>
              <a:rPr b="0" i="0" lang="en-US" sz="44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44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Captura/recaptura e monitoramento</a:t>
            </a:r>
            <a:endParaRPr/>
          </a:p>
        </p:txBody>
      </p:sp>
      <p:sp>
        <p:nvSpPr>
          <p:cNvPr id="321" name="Google Shape;321;p44"/>
          <p:cNvSpPr txBox="1"/>
          <p:nvPr>
            <p:ph idx="1" type="subTitle"/>
          </p:nvPr>
        </p:nvSpPr>
        <p:spPr>
          <a:xfrm>
            <a:off x="1600200" y="3967162"/>
            <a:ext cx="6762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US" sz="1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PG Ecologia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0" lang="en-US" sz="1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09 nov 2011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Métodos de Captura-Recaptura</a:t>
            </a:r>
            <a:endParaRPr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Tem como objetivo estimar as características populacionais a partir da proporção de indivíduos marcados recapturados em eventos subsequentes. Dentre os parâmetros alvo, podem ser estimados: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Movimentos e dispersão (1)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Taxas de crescimento individual (1)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populacional e taxa de crescimento populacional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Taxas de fecundidade e mortalidade por grupo etário (1)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Taxas de natalidade/imigração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Taxas de mortalidade/emigração </a:t>
            </a:r>
            <a:endParaRPr/>
          </a:p>
          <a:p>
            <a: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004_s_9acyfxgzg0179.jpg" id="332" name="Google Shape;3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0837" y="3405187"/>
            <a:ext cx="3417890" cy="234949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6"/>
          <p:cNvSpPr txBox="1"/>
          <p:nvPr>
            <p:ph type="title"/>
          </p:nvPr>
        </p:nvSpPr>
        <p:spPr>
          <a:xfrm>
            <a:off x="779462" y="239712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Complexidade da Amostragem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779462" y="1300162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 planejamento experimental é influenciado pelo parâmetro populacional investigado, pela biologia e hábitos do organismo, pelo método de captura, pelo método de marcação, e pelas características do hábitat</a:t>
            </a:r>
            <a:endParaRPr/>
          </a:p>
          <a:p>
            <a:pPr indent="-1428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00277_s_9acyfxwan0189.jpg" id="335" name="Google Shape;33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462" y="3089275"/>
            <a:ext cx="2314576" cy="3408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0192_s_9acyfxgzg0222.jpg" id="336" name="Google Shape;33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6312" y="2906712"/>
            <a:ext cx="2562224" cy="359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Limitações</a:t>
            </a:r>
            <a:endParaRPr/>
          </a:p>
        </p:txBody>
      </p:sp>
      <p:sp>
        <p:nvSpPr>
          <p:cNvPr id="342" name="Google Shape;342;p47"/>
          <p:cNvSpPr txBox="1"/>
          <p:nvPr>
            <p:ph idx="1" type="body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Marcação-recaptura é demorado e dispendioso e os modelos teóricos contém premissas difíceis de validar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Duas classes de métodos analíticos: os que dependem exclusivamente da amostra marcada (indivíduos não marcados são desconsiderados, categoria 1), e os que comparam marcados vs não marcados.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Premissa fundamental no segundo método é de que a probabilidade de captura é a mesma para marcados e não marcados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Análises estatísticas muito sensíveis à violação desta premissa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Fontes de erro </a:t>
            </a:r>
            <a:b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capturabilidade heterogênea</a:t>
            </a:r>
            <a:endParaRPr/>
          </a:p>
        </p:txBody>
      </p:sp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Variação individual ou em grupos/classes na probabilidade de captura inicial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Aprendizado pós-captura afetando a recaptura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Compatibilidade entre a distribuição espacial dos indivíduos e da grade de captura – afeta o tamanho pop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Diversos testes estatísticos foram desenvolvidos para validar capturabilidade homogenea. Leslie distr binomial, Caughley Poisson truncada, Caughley correção para perda de anilhas.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Populacional</a:t>
            </a:r>
            <a:endParaRPr/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Necessário ter conhecimento do tamanho médio de áreas domiciliares para que a grade de captura não seja densa demais ou dispersa demais.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 de Petersen:  N = M*n/m  tamanho populacional na ocasião da marcação. M=número de animais marcados na primeira amostragem, n=número total da segunda amostragem, m=número de animais marcados capturados na segunda amostragem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 premissas: independencia de capturabilidade, capturabilidade equivalente marc/n-marc, manutencao proporcao marcados/n-marc no período amostral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Métodos Modificados</a:t>
            </a:r>
            <a:endParaRPr/>
          </a:p>
        </p:txBody>
      </p:sp>
      <p:sp>
        <p:nvSpPr>
          <p:cNvPr id="360" name="Google Shape;360;p50"/>
          <p:cNvSpPr txBox="1"/>
          <p:nvPr>
            <p:ph idx="1" type="body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Correção de Bailey e Chapman – se aplica no caso do número de indivíduos marcados  a ser recapturado é predefinido e com ou sem reposição. Visa corrigir a tendencia de super-estimativas pelo método Petersen.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Todos estes métodos permitem obter erro padrão da estimativa.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428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Métodos de Schumacher e Bailey</a:t>
            </a:r>
            <a:endParaRPr/>
          </a:p>
        </p:txBody>
      </p:sp>
      <p:sp>
        <p:nvSpPr>
          <p:cNvPr id="366" name="Google Shape;366;p51"/>
          <p:cNvSpPr txBox="1"/>
          <p:nvPr>
            <p:ph idx="1" type="body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Schumacher – método que usa eventos de captura e marcação repetidos para estimar tamanho populacional à medida que a proporção de indivíduos marcados aumenta na população.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 validar a premissa de capturabilidade igual entre marcados e não marcados (regressão de m/n sobre M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 triplo de Bailey: três eventos, duas marcações duas recapturas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 corrigir eventos de nascimento e imigração</a:t>
            </a:r>
            <a:endParaRPr/>
          </a:p>
          <a:p>
            <a: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779462" y="381000"/>
            <a:ext cx="75834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 de Jolly-Seber</a:t>
            </a:r>
            <a:endParaRPr/>
          </a:p>
        </p:txBody>
      </p:sp>
      <p:sp>
        <p:nvSpPr>
          <p:cNvPr id="372" name="Google Shape;372;p52"/>
          <p:cNvSpPr txBox="1"/>
          <p:nvPr>
            <p:ph idx="1" type="body"/>
          </p:nvPr>
        </p:nvSpPr>
        <p:spPr>
          <a:xfrm>
            <a:off x="779462" y="1828800"/>
            <a:ext cx="7583400" cy="4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 estocástico em comparação com método determinísticos de Schumacher e Bailey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Baseia-se no fato de que valores observados seguem distribuição probabilística de eventos.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Exige o acompanhamento do histórico individual de capturas e recapturas ao longo da série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Métodos de Censos</a:t>
            </a:r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Os principais métodos de censo de indivíduos em ecologia incluem: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Censos de organismos por parcelas fixas (quadrats)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Censos de organismos por pontos fixos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Censos de organismos por transectos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Censos de organismos por capturas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⚫"/>
            </a:pPr>
            <a:r>
              <a:rPr b="0" i="0" lang="en-US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Censos de organismos por marcação e recaptura</a:t>
            </a:r>
            <a:endParaRPr/>
          </a:p>
          <a:p>
            <a:pPr indent="-155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5575" lvl="0" marL="282575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Métodos de Censos por parcelas</a:t>
            </a:r>
            <a:endParaRPr/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Quadrats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Contagem e identificação de todos os organismos nas parcelas</a:t>
            </a:r>
            <a:endParaRPr/>
          </a:p>
          <a:p>
            <a:pPr indent="-1428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IMG_4749.jpg" id="275" name="Google Shape;2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3584575"/>
            <a:ext cx="3489325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4753.jpg" id="276" name="Google Shape;27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7687" y="3117850"/>
            <a:ext cx="4157662" cy="31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Análises de Censos por parcelas</a:t>
            </a:r>
            <a:endParaRPr/>
          </a:p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Distribuição: aleatória, uniforme, agregada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Hipótese nula: poisson. Média=variância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Usada para testar existência de agregações ou territórios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Combinada com transectos para realizar análise de gradientes e turnover de espécies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Sensível a escalas</a:t>
            </a:r>
            <a:endParaRPr/>
          </a:p>
          <a:p>
            <a: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 por pontos fixos</a:t>
            </a:r>
            <a:endParaRPr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Usado para plantas (point center quarter)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Usado para aves: censo auditivo e/ou visual em pontos com diâmetro fixo ou variável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Normalmente usado para aumentar o tamanho amostral sem exigir esforço extraordinário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Aplica-se também em situações de alta heterogeneidade espacial.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Sofre dos problemas de detectabilidade nas situações de raio variável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Linhas extensas são estabelecidas em hábitats homogêneos ou ao longo de gradientes</a:t>
            </a:r>
            <a:endParaRPr/>
          </a:p>
          <a:p>
            <a: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DSC_5731.jpg" id="294" name="Google Shape;2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487" y="4240212"/>
            <a:ext cx="3373437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lhos dagua.jpg" id="295" name="Google Shape;295;p40"/>
          <p:cNvPicPr preferRelativeResize="0"/>
          <p:nvPr/>
        </p:nvPicPr>
        <p:blipFill rotWithShape="1">
          <a:blip r:embed="rId4">
            <a:alphaModFix/>
          </a:blip>
          <a:srcRect b="4285" l="0" r="0" t="4286"/>
          <a:stretch/>
        </p:blipFill>
        <p:spPr>
          <a:xfrm>
            <a:off x="288925" y="2640012"/>
            <a:ext cx="4916487" cy="2728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_4693.jpg" id="296" name="Google Shape;296;p40"/>
          <p:cNvPicPr preferRelativeResize="0"/>
          <p:nvPr/>
        </p:nvPicPr>
        <p:blipFill rotWithShape="1">
          <a:blip r:embed="rId5">
            <a:alphaModFix/>
          </a:blip>
          <a:srcRect b="0" l="-68017" r="-68017" t="0"/>
          <a:stretch/>
        </p:blipFill>
        <p:spPr>
          <a:xfrm>
            <a:off x="4987925" y="2279650"/>
            <a:ext cx="5110162" cy="283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 por transectos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Censos por transectos</a:t>
            </a:r>
            <a:endParaRPr/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Usados para estimar densidades, abundâncias, e tamanhos populacionais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Usados para caracterizar gradientes e nichos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Suscetíveis a artefatos de detectabilidade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Censos por Capturas</a:t>
            </a:r>
            <a:endParaRPr/>
          </a:p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Usado armadilhas, redes, etc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Podem ser destrutivas ou com soltura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Sofrem dos dois problemas anteriores:  sensíveis ao método usado e à área amostrada</a:t>
            </a:r>
            <a:endParaRPr/>
          </a:p>
          <a:p>
            <a:pPr indent="-142875" lvl="0" marL="282575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779462" y="381000"/>
            <a:ext cx="758348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b="0" i="0" lang="en-US" sz="38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Censos por marcação e recaptura</a:t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779462" y="1828800"/>
            <a:ext cx="7583487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Visam caracterizar tamanho e comportamento da população.</a:t>
            </a:r>
            <a:endParaRPr/>
          </a:p>
          <a:p>
            <a:pPr indent="-282575" lvl="0" marL="28257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⚫"/>
            </a:pPr>
            <a:r>
              <a:rPr b="0" i="0" lang="en-US" sz="22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Sensíveis aos problemas do censo por capturas e do comportamento do organismo pós-captura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2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3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8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10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15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11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14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1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7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6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3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5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6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9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4_Revolution">
  <a:themeElements>
    <a:clrScheme name="Revolution">
      <a:dk1>
        <a:srgbClr val="000000"/>
      </a:dk1>
      <a:lt1>
        <a:srgbClr val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